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62BB7-DA60-4398-BEE7-AF2FDEE431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F71576-9EDE-4C04-BB1D-59871A0843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4DF0E-BE50-4214-8C5D-0C9D35453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856BAC-0FAF-4317-ACA4-58145FCCB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FF28E-3CD0-4AD7-9435-BF16411A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74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21604-730F-4009-9DA0-9351A8E24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1982A-92A2-4364-A1C3-BF3B3AEFD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738464-B8E4-4BDF-8377-21554F56E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01382-66AA-4561-91A8-189007A3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0ECBF-BE3C-4CD6-ACCB-4D365302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12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C86F1-DB30-4FD1-8B90-426DAFAC4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4F0D21-30D7-4DFB-A368-6B414A31F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6377B-1175-4114-BA90-E1B629B2F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3637D-6A02-44D3-B4CC-BECAD1D85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43DE1-5E08-48D6-8872-2B2379041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097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06B1E-CE0D-49D3-8F38-0D6C2D0F8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2C7AC-68EF-4B66-9C05-CE254AF8C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D23FBE-6FD1-4D24-B0C2-63A1062E2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40DDFD-1604-4038-9216-530BD7DC5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CC4D5-FBBD-48CE-B8E1-0F9D27C75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C0FD4-84BE-4FDF-8B33-A1D0E9CDE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38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D0CA2-26E8-4071-9DF9-A6603F484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C2D5FC-E546-486C-AC61-22A9E16E3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32B3F1-5724-416D-BD90-425D67FAD5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00C5DE-646A-47C6-8B8A-71C21549BB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C8AF8A-CEF3-43FF-81CC-627E1BF245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EB2B3C-F1DD-47F4-B66F-6DB613880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066C5D-FC55-4858-9006-9D04204E4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61F3E9-E882-4E61-9D72-93E6B59C4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75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275EB-8DE6-42A4-A676-3A96E891B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B8D6D-C951-46E3-B1D2-AF81D873E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460A74-1CA1-48C4-866B-CEE830683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9EF410-5406-46A1-929B-5B8B1D59A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37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1366E-D4AD-4CF8-977A-F308373F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A7BD9-E6A3-4F77-B462-1781EF288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1132E-8CA7-42B0-A645-77E19E5CA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517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2AE1E-AB9F-4008-B833-BA6953C4E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2F812-0CB8-42E2-BB0D-A6719E69B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050C8-A27F-40BB-A668-971213228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434AD-0ACE-4716-97A1-45008E866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DE480D-A94B-4059-9D5D-47F244BA9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0588AF-EB83-41B4-A9A7-94B5F58AE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16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225D0-7394-4B9D-9635-2F5B1419C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B3EF88-CA4C-4F29-ABAF-705B2243A0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81D853-3A79-42BB-B397-3C53127B0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EFAF46-BCB8-42E6-A2EA-FEBB4B2C0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D8C348-7D9E-4E79-BF89-3F584E444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A3CCFE-E362-4420-8575-DD8E3585E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964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4A740-A8A3-4344-BEB9-C111DDDFB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99DD07-BD02-4CAB-98CA-248E401F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11B78-F12A-4799-8A92-9BFF1A50D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8C8A2-6D22-4D10-935A-5A66455E4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1A94A-18FA-4C9F-ABBF-431279BA1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920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54A078-8347-4387-9A9A-D03084192B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4CD0AC-8BC9-4D67-9952-E8450B371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C7E9B-A853-4736-9C02-B6F185FCE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A8AB1-7C6D-4D5B-BF79-DC27AFC11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29EB2D-CDE1-4ACD-9D0B-F7CDF6C6B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AE7DCB-4B80-4475-B0E2-5CE93DB50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DE576-C2C0-4C9D-88BB-B8F3C888C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71F86-53EF-435B-9A26-3BEB1F0796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8FF3-7547-4811-8490-C58B5CC0EFD6}" type="datetimeFigureOut">
              <a:rPr lang="en-US" smtClean="0"/>
              <a:t>2/12/2025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6B5FB-AE2C-41A9-85F8-C49E74104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1E349-82FF-4E64-9588-32166049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DDDDE-389D-4AF2-8E4B-41C24A65789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641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tmp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ogo of a trick box&#10;&#10;Description automatically generated">
            <a:extLst>
              <a:ext uri="{FF2B5EF4-FFF2-40B4-BE49-F238E27FC236}">
                <a16:creationId xmlns:a16="http://schemas.microsoft.com/office/drawing/2014/main" id="{A0D4355E-2ECA-40D1-AECD-796CC43731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34" t="6640" r="24162" b="9136"/>
          <a:stretch/>
        </p:blipFill>
        <p:spPr>
          <a:xfrm>
            <a:off x="3703450" y="52851"/>
            <a:ext cx="1177390" cy="14798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82CCFB-AAB0-4D79-BB56-02349908C9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65" t="1951" r="3695" b="68156"/>
          <a:stretch/>
        </p:blipFill>
        <p:spPr>
          <a:xfrm>
            <a:off x="1098530" y="3920034"/>
            <a:ext cx="2185487" cy="22048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1427D8-1A39-46AA-B7A6-32B4D2C07D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9" r="69948" b="76666"/>
          <a:stretch/>
        </p:blipFill>
        <p:spPr>
          <a:xfrm>
            <a:off x="129798" y="120931"/>
            <a:ext cx="3461783" cy="1358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494691-CA1E-414F-8F7B-E4A6E03520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5" t="11222" r="11153" b="11831"/>
          <a:stretch/>
        </p:blipFill>
        <p:spPr>
          <a:xfrm>
            <a:off x="7501936" y="508000"/>
            <a:ext cx="4380156" cy="30476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5138C4B-F0B1-40F0-A68D-27D53DB4C624}"/>
              </a:ext>
            </a:extLst>
          </p:cNvPr>
          <p:cNvSpPr txBox="1"/>
          <p:nvPr/>
        </p:nvSpPr>
        <p:spPr>
          <a:xfrm>
            <a:off x="309908" y="1699021"/>
            <a:ext cx="7079674" cy="2031325"/>
          </a:xfrm>
          <a:prstGeom prst="rect">
            <a:avLst/>
          </a:prstGeom>
          <a:noFill/>
          <a:ln w="38100">
            <a:noFill/>
            <a:prstDash val="sysDash"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Join us in supporting your child to build their confidence and communication skills, manage emotions and find solutions to challenges. </a:t>
            </a:r>
          </a:p>
          <a:p>
            <a:endParaRPr lang="en-GB" dirty="0"/>
          </a:p>
          <a:p>
            <a:r>
              <a:rPr lang="en-GB" dirty="0"/>
              <a:t>The Trick Box programme develops personal skills in 4 key areas through positive habit formation. Confidence, calm, communication and creativity.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688FC8-2BEA-4585-97F0-2163F6314FFB}"/>
              </a:ext>
            </a:extLst>
          </p:cNvPr>
          <p:cNvSpPr txBox="1"/>
          <p:nvPr/>
        </p:nvSpPr>
        <p:spPr>
          <a:xfrm>
            <a:off x="3703450" y="3794325"/>
            <a:ext cx="7815450" cy="1754326"/>
          </a:xfrm>
          <a:prstGeom prst="rect">
            <a:avLst/>
          </a:prstGeom>
          <a:noFill/>
          <a:ln w="38100">
            <a:noFill/>
            <a:prstDash val="sysDash"/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Together we will practise and model the tricks taught through the PHSE curriculum, encouraging your child to use their new found skills. </a:t>
            </a:r>
          </a:p>
          <a:p>
            <a:endParaRPr lang="en-GB" dirty="0"/>
          </a:p>
          <a:p>
            <a:r>
              <a:rPr lang="en-GB" dirty="0"/>
              <a:t>The following pages will indicate what tricks are taught each academic year along with the tricks that are continuously practised to ensure embedded learning.</a:t>
            </a:r>
            <a:endParaRPr lang="en-US" dirty="0"/>
          </a:p>
        </p:txBody>
      </p:sp>
      <p:pic>
        <p:nvPicPr>
          <p:cNvPr id="8" name="Picture 7" descr="CHIS Logo">
            <a:extLst>
              <a:ext uri="{FF2B5EF4-FFF2-40B4-BE49-F238E27FC236}">
                <a16:creationId xmlns:a16="http://schemas.microsoft.com/office/drawing/2014/main" id="{F80B623B-29D1-4BBD-9778-0CA9624C28AF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940" y="5922257"/>
            <a:ext cx="853669" cy="80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Canford Junior School Logo">
            <a:extLst>
              <a:ext uri="{FF2B5EF4-FFF2-40B4-BE49-F238E27FC236}">
                <a16:creationId xmlns:a16="http://schemas.microsoft.com/office/drawing/2014/main" id="{CCEB990C-D0EA-4C51-98A5-A1C4D4F66867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434" y="5817245"/>
            <a:ext cx="969011" cy="101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70BAC0-4ED5-4AA6-A98E-88BF51FECB4A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2774" y="5962544"/>
            <a:ext cx="838871" cy="72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653EAE-2EC6-49B5-AD97-825C39AA97CD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0470" y="5962544"/>
            <a:ext cx="838871" cy="72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753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>
            <a:extLst>
              <a:ext uri="{FF2B5EF4-FFF2-40B4-BE49-F238E27FC236}">
                <a16:creationId xmlns:a16="http://schemas.microsoft.com/office/drawing/2014/main" id="{CBE72F58-A401-4566-8A23-98CB7AFB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373323"/>
            <a:ext cx="1054100" cy="156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DDCBB3E-AED7-49D9-9E68-D3831818F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3652205"/>
            <a:ext cx="999097" cy="147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3F1F95B9-01E8-4EF6-A7D1-7409494A7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066" y="387658"/>
            <a:ext cx="982001" cy="1487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30E06DE-454D-445D-87FA-F30DB1325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195" y="3652205"/>
            <a:ext cx="987648" cy="144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6D8CCE8C-6DED-4293-86B4-92B3D10BD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3684" y="373323"/>
            <a:ext cx="989725" cy="151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1868180-FD62-44B1-B086-5220A1218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639" y="3652205"/>
            <a:ext cx="1002774" cy="148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A11293E-8427-448C-8A7F-E5C3FE3E5C68}"/>
              </a:ext>
            </a:extLst>
          </p:cNvPr>
          <p:cNvSpPr/>
          <p:nvPr/>
        </p:nvSpPr>
        <p:spPr>
          <a:xfrm>
            <a:off x="292100" y="1883912"/>
            <a:ext cx="3436400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Demonstrate positive self talk at home. Support your child to give themselves daily positive encouragement.</a:t>
            </a:r>
          </a:p>
          <a:p>
            <a:pPr algn="ctr"/>
            <a:endParaRPr lang="en-US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When I say nice things to myself  I feel happy and strong.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20651D3-2AB0-458F-A0FD-7770938F707B}"/>
              </a:ext>
            </a:extLst>
          </p:cNvPr>
          <p:cNvSpPr/>
          <p:nvPr/>
        </p:nvSpPr>
        <p:spPr>
          <a:xfrm>
            <a:off x="1182241" y="3990491"/>
            <a:ext cx="2430571" cy="147654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Stand Tall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Display confident and strong body language.</a:t>
            </a:r>
          </a:p>
          <a:p>
            <a:pPr algn="ctr"/>
            <a:endParaRPr lang="en-GB" sz="16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97F27D8-A567-460B-AD53-F6148C61C1B7}"/>
              </a:ext>
            </a:extLst>
          </p:cNvPr>
          <p:cNvSpPr/>
          <p:nvPr/>
        </p:nvSpPr>
        <p:spPr>
          <a:xfrm>
            <a:off x="5163896" y="524763"/>
            <a:ext cx="2812244" cy="155892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Breathing Colour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Regulate emotions with controlled breathing. </a:t>
            </a:r>
            <a:endParaRPr lang="en-US" sz="16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7F7F866-DF25-4FD5-8377-EAA755A15FB4}"/>
              </a:ext>
            </a:extLst>
          </p:cNvPr>
          <p:cNvSpPr/>
          <p:nvPr/>
        </p:nvSpPr>
        <p:spPr>
          <a:xfrm>
            <a:off x="5176067" y="3895828"/>
            <a:ext cx="2816009" cy="13095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Floating Cloud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Relax my body to relax my mind.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0F0AB2D-F521-4A17-B5F7-2722A8AC7688}"/>
              </a:ext>
            </a:extLst>
          </p:cNvPr>
          <p:cNvSpPr/>
          <p:nvPr/>
        </p:nvSpPr>
        <p:spPr>
          <a:xfrm>
            <a:off x="9348773" y="615365"/>
            <a:ext cx="2437203" cy="13929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HfW precursive" panose="00000500000000000000" pitchFamily="2" charset="0"/>
              </a:rPr>
              <a:t>Win Win</a:t>
            </a:r>
          </a:p>
          <a:p>
            <a:pPr algn="ctr"/>
            <a:endParaRPr lang="en-GB" sz="105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can be happy and you can be happy.</a:t>
            </a:r>
            <a:endParaRPr lang="en-GB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57827D7-4F8E-40DB-9246-6FE7D168E2C9}"/>
              </a:ext>
            </a:extLst>
          </p:cNvPr>
          <p:cNvSpPr/>
          <p:nvPr/>
        </p:nvSpPr>
        <p:spPr>
          <a:xfrm>
            <a:off x="9452213" y="3806093"/>
            <a:ext cx="2409587" cy="15645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Free Flow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Be confident to try new things.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62B27025-B911-43F4-B388-36A6DAABCAFE}"/>
              </a:ext>
            </a:extLst>
          </p:cNvPr>
          <p:cNvSpPr/>
          <p:nvPr/>
        </p:nvSpPr>
        <p:spPr>
          <a:xfrm>
            <a:off x="1388569" y="561368"/>
            <a:ext cx="2200029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Mirror Mirror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Build a positive self-talk habit</a:t>
            </a:r>
            <a:r>
              <a:rPr lang="en-GB" sz="1400" dirty="0">
                <a:solidFill>
                  <a:schemeClr val="tx1"/>
                </a:solidFill>
                <a:latin typeface="HfW precursive" panose="000005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80F1949-1555-4459-87FE-4C2B837BA70E}"/>
              </a:ext>
            </a:extLst>
          </p:cNvPr>
          <p:cNvSpPr/>
          <p:nvPr/>
        </p:nvSpPr>
        <p:spPr>
          <a:xfrm>
            <a:off x="48705" y="5163106"/>
            <a:ext cx="3898769" cy="15351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Encourage your child to use self-assured and strong body language. Show them how to walk tall, look up and move confidently.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feel good today, I feel strong inside, I feel confident – I am standing tall.</a:t>
            </a:r>
            <a:endParaRPr lang="en-US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6DB9539-F4F3-4910-BC11-AF874CAA961E}"/>
              </a:ext>
            </a:extLst>
          </p:cNvPr>
          <p:cNvSpPr/>
          <p:nvPr/>
        </p:nvSpPr>
        <p:spPr>
          <a:xfrm>
            <a:off x="101600" y="182336"/>
            <a:ext cx="3730024" cy="322673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69CB33A-181D-4A78-8AB1-7994B1E39077}"/>
              </a:ext>
            </a:extLst>
          </p:cNvPr>
          <p:cNvSpPr/>
          <p:nvPr/>
        </p:nvSpPr>
        <p:spPr>
          <a:xfrm>
            <a:off x="87025" y="3490190"/>
            <a:ext cx="3730024" cy="33172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84CAD32-FF54-426D-A13C-402213ABB869}"/>
              </a:ext>
            </a:extLst>
          </p:cNvPr>
          <p:cNvSpPr/>
          <p:nvPr/>
        </p:nvSpPr>
        <p:spPr>
          <a:xfrm>
            <a:off x="4149124" y="1883912"/>
            <a:ext cx="3730024" cy="154843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Place your hands on your chest and tummy and breathe in slowly – fill your tummy with air. Breathe in through your nose and out through your nose.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breath out my angry colour and breathe in my calm colour.</a:t>
            </a:r>
            <a:endParaRPr lang="en-US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E263802-9060-4FF5-94D6-C12B06D272FC}"/>
              </a:ext>
            </a:extLst>
          </p:cNvPr>
          <p:cNvSpPr/>
          <p:nvPr/>
        </p:nvSpPr>
        <p:spPr>
          <a:xfrm>
            <a:off x="3984101" y="182336"/>
            <a:ext cx="3938634" cy="322673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CC5080-89C8-4DDF-9A1A-9E8EFBDCF115}"/>
              </a:ext>
            </a:extLst>
          </p:cNvPr>
          <p:cNvSpPr/>
          <p:nvPr/>
        </p:nvSpPr>
        <p:spPr>
          <a:xfrm>
            <a:off x="4079599" y="5010001"/>
            <a:ext cx="3885665" cy="179739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Practise squeezing your muscles nice and tight – and then relax – let out a big sigh!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Tense each of your muscles from your feet to your nose!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imagine I am floating on a big soft fluffy cloud. I am relaxed from my head to my toes</a:t>
            </a: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.</a:t>
            </a:r>
            <a:endParaRPr lang="en-US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6CCC8E6-87C0-4DD2-9878-ADB0746B98AE}"/>
              </a:ext>
            </a:extLst>
          </p:cNvPr>
          <p:cNvSpPr/>
          <p:nvPr/>
        </p:nvSpPr>
        <p:spPr>
          <a:xfrm>
            <a:off x="3976094" y="3490190"/>
            <a:ext cx="4064215" cy="33172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96568FCA-898B-4C87-9776-162B8F2E72F9}"/>
              </a:ext>
            </a:extLst>
          </p:cNvPr>
          <p:cNvSpPr/>
          <p:nvPr/>
        </p:nvSpPr>
        <p:spPr>
          <a:xfrm>
            <a:off x="8120448" y="1883912"/>
            <a:ext cx="3730024" cy="15112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Support your child to be a problem solver - when we want different things can we come up with ideas on how we can both be happy.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We can find a way to both win.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6700B5D-FA6B-434A-A1A9-887B93355244}"/>
              </a:ext>
            </a:extLst>
          </p:cNvPr>
          <p:cNvSpPr/>
          <p:nvPr/>
        </p:nvSpPr>
        <p:spPr>
          <a:xfrm>
            <a:off x="8112701" y="182336"/>
            <a:ext cx="3730024" cy="322673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AA570A3-DD56-4BBA-9757-33A8424824EE}"/>
              </a:ext>
            </a:extLst>
          </p:cNvPr>
          <p:cNvSpPr/>
          <p:nvPr/>
        </p:nvSpPr>
        <p:spPr>
          <a:xfrm>
            <a:off x="8094697" y="5099620"/>
            <a:ext cx="3885665" cy="139631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Praise your child for trying new things - regardless of their success. Encourage the art of practise and help them to reflect on their own progress.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practice the things I am good at and I can also try new things.</a:t>
            </a:r>
            <a:endParaRPr lang="en-US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21535CE-CEE5-4435-9B59-0D241BE472D6}"/>
              </a:ext>
            </a:extLst>
          </p:cNvPr>
          <p:cNvSpPr/>
          <p:nvPr/>
        </p:nvSpPr>
        <p:spPr>
          <a:xfrm>
            <a:off x="8200976" y="3490190"/>
            <a:ext cx="3730024" cy="33172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77839C-55EC-402C-9F84-7772978BF218}"/>
              </a:ext>
            </a:extLst>
          </p:cNvPr>
          <p:cNvSpPr txBox="1"/>
          <p:nvPr/>
        </p:nvSpPr>
        <p:spPr>
          <a:xfrm>
            <a:off x="1750792" y="337130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Autumn 1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6F65DD9-D162-4FB1-A57A-C5534E1A513B}"/>
              </a:ext>
            </a:extLst>
          </p:cNvPr>
          <p:cNvSpPr txBox="1"/>
          <p:nvPr/>
        </p:nvSpPr>
        <p:spPr>
          <a:xfrm>
            <a:off x="5828387" y="349822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Spring 1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898497D-96FB-45F6-8F85-C762FEBA876F}"/>
              </a:ext>
            </a:extLst>
          </p:cNvPr>
          <p:cNvSpPr txBox="1"/>
          <p:nvPr/>
        </p:nvSpPr>
        <p:spPr>
          <a:xfrm>
            <a:off x="9882443" y="337130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Summer 1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ED418C0-B768-46D9-A936-157686B2D8B3}"/>
              </a:ext>
            </a:extLst>
          </p:cNvPr>
          <p:cNvSpPr txBox="1"/>
          <p:nvPr/>
        </p:nvSpPr>
        <p:spPr>
          <a:xfrm>
            <a:off x="1750792" y="3613219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Autumn 2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9FDE1F8-DC1F-4352-AF54-0CC03324464B}"/>
              </a:ext>
            </a:extLst>
          </p:cNvPr>
          <p:cNvSpPr txBox="1"/>
          <p:nvPr/>
        </p:nvSpPr>
        <p:spPr>
          <a:xfrm>
            <a:off x="5878539" y="3652205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Spring 2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4F0BACF-6596-432C-97E3-C9C0C82D9245}"/>
              </a:ext>
            </a:extLst>
          </p:cNvPr>
          <p:cNvSpPr txBox="1"/>
          <p:nvPr/>
        </p:nvSpPr>
        <p:spPr>
          <a:xfrm>
            <a:off x="9900884" y="3618483"/>
            <a:ext cx="1369865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HfW precursive" panose="00000500000000000000" pitchFamily="2" charset="0"/>
              </a:rPr>
              <a:t>Summer 2</a:t>
            </a:r>
            <a:endParaRPr lang="en-US" sz="1400" dirty="0">
              <a:latin typeface="HfW precursive" panose="000005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DE7A35-A353-4551-9CA9-CE9B0626091A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EYFS</a:t>
            </a:r>
          </a:p>
        </p:txBody>
      </p:sp>
    </p:spTree>
    <p:extLst>
      <p:ext uri="{BB962C8B-B14F-4D97-AF65-F5344CB8AC3E}">
        <p14:creationId xmlns:p14="http://schemas.microsoft.com/office/powerpoint/2010/main" val="2571001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77839C-55EC-402C-9F84-7772978BF218}"/>
              </a:ext>
            </a:extLst>
          </p:cNvPr>
          <p:cNvSpPr txBox="1"/>
          <p:nvPr/>
        </p:nvSpPr>
        <p:spPr>
          <a:xfrm>
            <a:off x="1182795" y="329863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27000" y="5354097"/>
            <a:ext cx="11976100" cy="14327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65759" y="546911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637" y="5450444"/>
            <a:ext cx="864679" cy="128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432" y="5450444"/>
            <a:ext cx="868626" cy="128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645" y="5440923"/>
            <a:ext cx="859930" cy="130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082" y="5458704"/>
            <a:ext cx="864679" cy="126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951" y="5458704"/>
            <a:ext cx="827096" cy="126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2163" y="5451657"/>
            <a:ext cx="864679" cy="128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-18902" y="1776472"/>
            <a:ext cx="1571625" cy="1047750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37980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24A4490-B50E-4A13-95C5-0E7270C04FC3}"/>
              </a:ext>
            </a:extLst>
          </p:cNvPr>
          <p:cNvSpPr/>
          <p:nvPr/>
        </p:nvSpPr>
        <p:spPr>
          <a:xfrm>
            <a:off x="1302808" y="1453611"/>
            <a:ext cx="2554864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Big Voice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will learn to believe in my self</a:t>
            </a:r>
            <a:r>
              <a:rPr lang="en-GB" sz="1400" dirty="0">
                <a:solidFill>
                  <a:schemeClr val="tx1"/>
                </a:solidFill>
                <a:latin typeface="HfW precursive" panose="000005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4082424" y="1771709"/>
            <a:ext cx="1571625" cy="105727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8258884" y="1762184"/>
            <a:ext cx="1552575" cy="1057275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37980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10"/>
            <a:ext cx="3891123" cy="37980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7441C7-03C7-4DFB-9B23-0F3CD5337B40}"/>
              </a:ext>
            </a:extLst>
          </p:cNvPr>
          <p:cNvSpPr/>
          <p:nvPr/>
        </p:nvSpPr>
        <p:spPr>
          <a:xfrm>
            <a:off x="5308219" y="1453611"/>
            <a:ext cx="2830571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Sunny Side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Develop positive thinking patterns.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0C7EF828-B0EC-42BB-96FC-D970ED1DE59F}"/>
              </a:ext>
            </a:extLst>
          </p:cNvPr>
          <p:cNvSpPr/>
          <p:nvPr/>
        </p:nvSpPr>
        <p:spPr>
          <a:xfrm>
            <a:off x="9520082" y="1453611"/>
            <a:ext cx="2541743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Light Bulb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Become a problem solver</a:t>
            </a:r>
            <a:r>
              <a:rPr lang="en-GB" sz="1400" dirty="0">
                <a:solidFill>
                  <a:schemeClr val="tx1"/>
                </a:solidFill>
                <a:latin typeface="HfW precursive" panose="000005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7BF93304-4C62-46B4-B554-F2D29D19915F}"/>
              </a:ext>
            </a:extLst>
          </p:cNvPr>
          <p:cNvSpPr/>
          <p:nvPr/>
        </p:nvSpPr>
        <p:spPr>
          <a:xfrm>
            <a:off x="181772" y="3283638"/>
            <a:ext cx="3775088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Demonstrate self-belief – let them hear you give yourself a pep talk. “I can do it!, I CAN DO IT!” 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Encourage your child to use their positive thoughts too.</a:t>
            </a:r>
          </a:p>
          <a:p>
            <a:pPr algn="ctr"/>
            <a:endParaRPr lang="en-US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believed in myself and never gave up!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9F9B6EE9-4763-44D6-AA44-5AFC6F615B35}"/>
              </a:ext>
            </a:extLst>
          </p:cNvPr>
          <p:cNvSpPr/>
          <p:nvPr/>
        </p:nvSpPr>
        <p:spPr>
          <a:xfrm>
            <a:off x="4339599" y="3220138"/>
            <a:ext cx="3775088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Support your child to find the sunny side! It might be raining so we cant go to the park – but that means we can build a den or watch a movie together.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choose to think about things in a sunnier way. 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A12FB89C-3585-48AC-9A00-09660B9E41B3}"/>
              </a:ext>
            </a:extLst>
          </p:cNvPr>
          <p:cNvSpPr/>
          <p:nvPr/>
        </p:nvSpPr>
        <p:spPr>
          <a:xfrm>
            <a:off x="8138790" y="3283638"/>
            <a:ext cx="409476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Support your child to be a creative thinker – encourage them to ask questions and challenge perceptions. Talk through the possibilities.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 “Our usual path to the park is blocked – what could we do?”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stop and think and find a solution</a:t>
            </a: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1E89CCF-1192-4104-9242-FCB2EC2D9B72}"/>
              </a:ext>
            </a:extLst>
          </p:cNvPr>
          <p:cNvSpPr txBox="1"/>
          <p:nvPr/>
        </p:nvSpPr>
        <p:spPr>
          <a:xfrm>
            <a:off x="5228529" y="329863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2EC9220-72A7-47CC-B925-A08357360F97}"/>
              </a:ext>
            </a:extLst>
          </p:cNvPr>
          <p:cNvSpPr txBox="1"/>
          <p:nvPr/>
        </p:nvSpPr>
        <p:spPr>
          <a:xfrm>
            <a:off x="9398951" y="329863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BA1FCC2-E6CD-46B4-9A54-D3ACC0E38377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3454793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27000" y="5354097"/>
            <a:ext cx="11976100" cy="14327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65759" y="546911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10" y="5461455"/>
            <a:ext cx="864679" cy="128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06" y="5461455"/>
            <a:ext cx="868626" cy="128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989" y="5451934"/>
            <a:ext cx="859930" cy="130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035" y="5469715"/>
            <a:ext cx="864679" cy="126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204" y="5469715"/>
            <a:ext cx="827096" cy="126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2607" y="5462668"/>
            <a:ext cx="864679" cy="128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606266" y="5673352"/>
            <a:ext cx="1289894" cy="859929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4100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24A4490-B50E-4A13-95C5-0E7270C04FC3}"/>
              </a:ext>
            </a:extLst>
          </p:cNvPr>
          <p:cNvSpPr/>
          <p:nvPr/>
        </p:nvSpPr>
        <p:spPr>
          <a:xfrm>
            <a:off x="1248327" y="1159211"/>
            <a:ext cx="2782495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Magic Circle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Use past experiences to build confidence.</a:t>
            </a:r>
            <a:endParaRPr lang="en-GB" sz="14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18503" y="5670977"/>
            <a:ext cx="1285332" cy="86467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0675230" y="5689769"/>
            <a:ext cx="1214563" cy="827095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40805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09"/>
            <a:ext cx="3891123" cy="408050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7441C7-03C7-4DFB-9B23-0F3CD5337B40}"/>
              </a:ext>
            </a:extLst>
          </p:cNvPr>
          <p:cNvSpPr/>
          <p:nvPr/>
        </p:nvSpPr>
        <p:spPr>
          <a:xfrm>
            <a:off x="5344812" y="1159211"/>
            <a:ext cx="2852485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Big No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Set personal boundaries.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0C7EF828-B0EC-42BB-96FC-D970ED1DE59F}"/>
              </a:ext>
            </a:extLst>
          </p:cNvPr>
          <p:cNvSpPr/>
          <p:nvPr/>
        </p:nvSpPr>
        <p:spPr>
          <a:xfrm>
            <a:off x="9523257" y="1159211"/>
            <a:ext cx="2541743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Big Yes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Say yes to new experiences.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7BF93304-4C62-46B4-B554-F2D29D19915F}"/>
              </a:ext>
            </a:extLst>
          </p:cNvPr>
          <p:cNvSpPr/>
          <p:nvPr/>
        </p:nvSpPr>
        <p:spPr>
          <a:xfrm>
            <a:off x="645" y="3266638"/>
            <a:ext cx="4090603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Support your child to think of a past experience when they have felt good/confident – make a magic circle with your thumb and middle finger – squeeze and think of how good you felt at that time.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When you need a boost of confidence use your magic finger to re-create/build your strong and confident feelings.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have magic powers – I can boost my confidence!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A12FB89C-3585-48AC-9A00-09660B9E41B3}"/>
              </a:ext>
            </a:extLst>
          </p:cNvPr>
          <p:cNvSpPr/>
          <p:nvPr/>
        </p:nvSpPr>
        <p:spPr>
          <a:xfrm>
            <a:off x="8135458" y="3319946"/>
            <a:ext cx="4094764" cy="19197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Saying yes to new things can be fun and exciting but also a little scary. Support your child to listen to their instincts and make their own decisions.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When a new thing is good for us we can use our trick box skills to help build the confidence to say yes.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say yes and I can say no!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It is my choice.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634A1C1-E19A-3E18-49B5-D72192E8645D}"/>
              </a:ext>
              <a:ext uri="{147F2762-F138-4A5C-976F-8EAC2B608ADB}">
                <a16:predDERef xmlns:a16="http://schemas.microsoft.com/office/drawing/2014/main" pred="{0285A6C9-A81E-D878-31FF-D70501B9F28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5694" y="1306444"/>
            <a:ext cx="1114425" cy="16192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C1DC1F-E980-8A60-EA1A-C17F72DA63EB}"/>
              </a:ext>
              <a:ext uri="{147F2762-F138-4A5C-976F-8EAC2B608ADB}">
                <a16:predDERef xmlns:a16="http://schemas.microsoft.com/office/drawing/2014/main" pred="{9E554D0C-A61D-18F0-6634-A67D29BF87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37603" y="1306444"/>
            <a:ext cx="1104900" cy="157162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03A7C1-FD42-400B-4646-4D480352FA8A}"/>
              </a:ext>
              <a:ext uri="{147F2762-F138-4A5C-976F-8EAC2B608ADB}">
                <a16:predDERef xmlns:a16="http://schemas.microsoft.com/office/drawing/2014/main" pred="{3487A4D0-3CCB-F886-93DC-0BC3129AC3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52559" y="1306444"/>
            <a:ext cx="1123950" cy="1581150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94B06874-07A8-40E8-92B2-4127D5A73CB7}"/>
              </a:ext>
            </a:extLst>
          </p:cNvPr>
          <p:cNvSpPr/>
          <p:nvPr/>
        </p:nvSpPr>
        <p:spPr>
          <a:xfrm>
            <a:off x="4102533" y="3069561"/>
            <a:ext cx="4094764" cy="19197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Boundaries help us feel secure and build our self-esteem. Children must be able to say no when they feel like they are being asked to do something that is unsafe or unkind.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Demonstrate to your child when to say no and show them how to say no with confidence. Use good eye contact and stand tall.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say no with confidence.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307780-998C-40BE-9128-805373546EBF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85A0E8-1644-4929-B900-06771B7D3655}"/>
              </a:ext>
            </a:extLst>
          </p:cNvPr>
          <p:cNvSpPr txBox="1"/>
          <p:nvPr/>
        </p:nvSpPr>
        <p:spPr>
          <a:xfrm>
            <a:off x="1182795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D21F9F-2086-4CBE-92DE-386A3A7130A8}"/>
              </a:ext>
            </a:extLst>
          </p:cNvPr>
          <p:cNvSpPr txBox="1"/>
          <p:nvPr/>
        </p:nvSpPr>
        <p:spPr>
          <a:xfrm>
            <a:off x="5209479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C4FE66-0D8A-4E5E-979E-3D14FE4ABF65}"/>
              </a:ext>
            </a:extLst>
          </p:cNvPr>
          <p:cNvSpPr txBox="1"/>
          <p:nvPr/>
        </p:nvSpPr>
        <p:spPr>
          <a:xfrm>
            <a:off x="9299651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928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27000" y="5354097"/>
            <a:ext cx="11976100" cy="14327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65759" y="546911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58" y="5495132"/>
            <a:ext cx="787777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591" y="5495132"/>
            <a:ext cx="791373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572" y="5486541"/>
            <a:ext cx="783339" cy="118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407" y="5507952"/>
            <a:ext cx="780551" cy="114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065" y="5498955"/>
            <a:ext cx="758368" cy="116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609" y="5491908"/>
            <a:ext cx="793618" cy="117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01303" y="5693076"/>
            <a:ext cx="1160494" cy="773662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41000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24A4490-B50E-4A13-95C5-0E7270C04FC3}"/>
              </a:ext>
            </a:extLst>
          </p:cNvPr>
          <p:cNvSpPr/>
          <p:nvPr/>
        </p:nvSpPr>
        <p:spPr>
          <a:xfrm>
            <a:off x="1194869" y="1184641"/>
            <a:ext cx="2914812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Stand as if…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Our mind and bodies work together to help us.</a:t>
            </a:r>
            <a:endParaRPr lang="en-GB" sz="14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041416" y="5686512"/>
            <a:ext cx="1169552" cy="78679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0167481" y="5690852"/>
            <a:ext cx="1142631" cy="778111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408050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09"/>
            <a:ext cx="3891123" cy="408050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7441C7-03C7-4DFB-9B23-0F3CD5337B40}"/>
              </a:ext>
            </a:extLst>
          </p:cNvPr>
          <p:cNvSpPr/>
          <p:nvPr/>
        </p:nvSpPr>
        <p:spPr>
          <a:xfrm>
            <a:off x="5366726" y="1184641"/>
            <a:ext cx="2830571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Signal Change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We can choose how we act and behave.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0C7EF828-B0EC-42BB-96FC-D970ED1DE59F}"/>
              </a:ext>
            </a:extLst>
          </p:cNvPr>
          <p:cNvSpPr/>
          <p:nvPr/>
        </p:nvSpPr>
        <p:spPr>
          <a:xfrm>
            <a:off x="9376366" y="1184641"/>
            <a:ext cx="2724859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Ask How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Ask ourselves empowering questions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7BF93304-4C62-46B4-B554-F2D29D19915F}"/>
              </a:ext>
            </a:extLst>
          </p:cNvPr>
          <p:cNvSpPr/>
          <p:nvPr/>
        </p:nvSpPr>
        <p:spPr>
          <a:xfrm>
            <a:off x="33610" y="3238571"/>
            <a:ext cx="4090603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Discuss with your child how our bodies can sometimes react to our feelings and thoughts. If we are nervous or worried we can sweat, shake or breathe faster.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Encourage your child to </a:t>
            </a:r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Stand Tall</a:t>
            </a: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, use their </a:t>
            </a:r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Big Voice </a:t>
            </a: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and </a:t>
            </a:r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Magic Circle </a:t>
            </a: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to change their body language and build confidence.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stand as if I feel strong and brave.</a:t>
            </a: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A12FB89C-3585-48AC-9A00-09660B9E41B3}"/>
              </a:ext>
            </a:extLst>
          </p:cNvPr>
          <p:cNvSpPr/>
          <p:nvPr/>
        </p:nvSpPr>
        <p:spPr>
          <a:xfrm>
            <a:off x="8138790" y="3187340"/>
            <a:ext cx="4094764" cy="19197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Replace ‘why’ questions with ‘how’ questions…Instead of ‘Why cant I do this?’, or ‘Why did I not achieve the best result?’ Say ‘How can I do this?’ – ‘How can I do better next time?’.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use my cleaver brain to think of ideas to get better and feel good.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634A1C1-E19A-3E18-49B5-D72192E8645D}"/>
              </a:ext>
              <a:ext uri="{147F2762-F138-4A5C-976F-8EAC2B608ADB}">
                <a16:predDERef xmlns:a16="http://schemas.microsoft.com/office/drawing/2014/main" pred="{0285A6C9-A81E-D878-31FF-D70501B9F28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27434" y="5504059"/>
            <a:ext cx="792638" cy="115169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C1DC1F-E980-8A60-EA1A-C17F72DA63EB}"/>
              </a:ext>
              <a:ext uri="{147F2762-F138-4A5C-976F-8EAC2B608ADB}">
                <a16:predDERef xmlns:a16="http://schemas.microsoft.com/office/drawing/2014/main" pred="{9E554D0C-A61D-18F0-6634-A67D29BF87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15791" y="5507951"/>
            <a:ext cx="804205" cy="114391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03A7C1-FD42-400B-4646-4D480352FA8A}"/>
              </a:ext>
              <a:ext uri="{147F2762-F138-4A5C-976F-8EAC2B608ADB}">
                <a16:predDERef xmlns:a16="http://schemas.microsoft.com/office/drawing/2014/main" pred="{3487A4D0-3CCB-F886-93DC-0BC3129AC3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56531" y="5508592"/>
            <a:ext cx="812232" cy="1142631"/>
          </a:xfrm>
          <a:prstGeom prst="rect">
            <a:avLst/>
          </a:prstGeom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94B06874-07A8-40E8-92B2-4127D5A73CB7}"/>
              </a:ext>
            </a:extLst>
          </p:cNvPr>
          <p:cNvSpPr/>
          <p:nvPr/>
        </p:nvSpPr>
        <p:spPr>
          <a:xfrm>
            <a:off x="4114614" y="3019661"/>
            <a:ext cx="4094764" cy="19197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Tell your child about the things they should keep doing – being kind, helping others, sharing.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Refer to the traffic light to signal when your child might need to stop and think about what they are doing. Support them to choose a better option. Make a change!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Stop, think about our choice, make a change.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6307780-998C-40BE-9128-805373546EBF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85A0E8-1644-4929-B900-06771B7D3655}"/>
              </a:ext>
            </a:extLst>
          </p:cNvPr>
          <p:cNvSpPr txBox="1"/>
          <p:nvPr/>
        </p:nvSpPr>
        <p:spPr>
          <a:xfrm>
            <a:off x="1182795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D21F9F-2086-4CBE-92DE-386A3A7130A8}"/>
              </a:ext>
            </a:extLst>
          </p:cNvPr>
          <p:cNvSpPr txBox="1"/>
          <p:nvPr/>
        </p:nvSpPr>
        <p:spPr>
          <a:xfrm>
            <a:off x="5209479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C4FE66-0D8A-4E5E-979E-3D14FE4ABF65}"/>
              </a:ext>
            </a:extLst>
          </p:cNvPr>
          <p:cNvSpPr txBox="1"/>
          <p:nvPr/>
        </p:nvSpPr>
        <p:spPr>
          <a:xfrm>
            <a:off x="9299651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94CF821-AB1D-4B5C-9F35-5B31237F0621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68779" r="58333" b="14178"/>
          <a:stretch/>
        </p:blipFill>
        <p:spPr bwMode="auto">
          <a:xfrm>
            <a:off x="398006" y="1357181"/>
            <a:ext cx="1004544" cy="14538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6343E16-88A9-4FB5-BB01-499A68FA6192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5" t="68780" r="37222" b="13376"/>
          <a:stretch/>
        </p:blipFill>
        <p:spPr bwMode="auto">
          <a:xfrm>
            <a:off x="4445457" y="1357181"/>
            <a:ext cx="1023774" cy="14502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FA7C10A-3CCB-47FC-9683-9569B6C8911C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1" t="68411" r="15388" b="13285"/>
          <a:stretch/>
        </p:blipFill>
        <p:spPr bwMode="auto">
          <a:xfrm>
            <a:off x="8511732" y="1357181"/>
            <a:ext cx="1001860" cy="14970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5096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27000" y="4660429"/>
            <a:ext cx="11976100" cy="2126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77584" y="512805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08" y="4775991"/>
            <a:ext cx="608224" cy="90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83" y="4778043"/>
            <a:ext cx="608223" cy="89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837" y="4789663"/>
            <a:ext cx="577992" cy="87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199" y="4793376"/>
            <a:ext cx="592427" cy="86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841" y="4753570"/>
            <a:ext cx="618640" cy="9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855" y="4764310"/>
            <a:ext cx="625141" cy="92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762549" y="4926992"/>
            <a:ext cx="901472" cy="600981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24A4490-B50E-4A13-95C5-0E7270C04FC3}"/>
              </a:ext>
            </a:extLst>
          </p:cNvPr>
          <p:cNvSpPr/>
          <p:nvPr/>
        </p:nvSpPr>
        <p:spPr>
          <a:xfrm>
            <a:off x="1059122" y="1078131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Super States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Use positive thoughts to create confidence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770749" y="4926991"/>
            <a:ext cx="893351" cy="60098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0830892" y="4914912"/>
            <a:ext cx="917999" cy="625141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09"/>
            <a:ext cx="3891123" cy="34757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7441C7-03C7-4DFB-9B23-0F3CD5337B40}"/>
              </a:ext>
            </a:extLst>
          </p:cNvPr>
          <p:cNvSpPr/>
          <p:nvPr/>
        </p:nvSpPr>
        <p:spPr>
          <a:xfrm>
            <a:off x="5277826" y="1078131"/>
            <a:ext cx="2830571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Break Through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can do it!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0C7EF828-B0EC-42BB-96FC-D970ED1DE59F}"/>
              </a:ext>
            </a:extLst>
          </p:cNvPr>
          <p:cNvSpPr/>
          <p:nvPr/>
        </p:nvSpPr>
        <p:spPr>
          <a:xfrm>
            <a:off x="9376366" y="1078131"/>
            <a:ext cx="2724859" cy="139693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Brilliant Beliefs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can be positive about myself and others.</a:t>
            </a:r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7BF93304-4C62-46B4-B554-F2D29D19915F}"/>
              </a:ext>
            </a:extLst>
          </p:cNvPr>
          <p:cNvSpPr/>
          <p:nvPr/>
        </p:nvSpPr>
        <p:spPr>
          <a:xfrm>
            <a:off x="127000" y="2855845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How we are thinking affects how we are feeling and how strong our bodies feel.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 Practise with your child to think and feel strong and brave – show them how this makes our bodes look strong and brave too.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If I believe I am strong on the inside, I will look strong on the outside.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634A1C1-E19A-3E18-49B5-D72192E8645D}"/>
              </a:ext>
              <a:ext uri="{147F2762-F138-4A5C-976F-8EAC2B608ADB}">
                <a16:predDERef xmlns:a16="http://schemas.microsoft.com/office/drawing/2014/main" pred="{0285A6C9-A81E-D878-31FF-D70501B9F28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80167" y="5804969"/>
            <a:ext cx="618640" cy="89887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C1DC1F-E980-8A60-EA1A-C17F72DA63EB}"/>
              </a:ext>
              <a:ext uri="{147F2762-F138-4A5C-976F-8EAC2B608ADB}">
                <a16:predDERef xmlns:a16="http://schemas.microsoft.com/office/drawing/2014/main" pred="{9E554D0C-A61D-18F0-6634-A67D29BF87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8202" y="5817444"/>
            <a:ext cx="623168" cy="8864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03A7C1-FD42-400B-4646-4D480352FA8A}"/>
              </a:ext>
              <a:ext uri="{147F2762-F138-4A5C-976F-8EAC2B608ADB}">
                <a16:predDERef xmlns:a16="http://schemas.microsoft.com/office/drawing/2014/main" pred="{3487A4D0-3CCB-F886-93DC-0BC3129AC3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57844" y="5752091"/>
            <a:ext cx="676550" cy="95175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6307780-998C-40BE-9128-805373546EBF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85A0E8-1644-4929-B900-06771B7D3655}"/>
              </a:ext>
            </a:extLst>
          </p:cNvPr>
          <p:cNvSpPr txBox="1"/>
          <p:nvPr/>
        </p:nvSpPr>
        <p:spPr>
          <a:xfrm>
            <a:off x="1182795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D21F9F-2086-4CBE-92DE-386A3A7130A8}"/>
              </a:ext>
            </a:extLst>
          </p:cNvPr>
          <p:cNvSpPr txBox="1"/>
          <p:nvPr/>
        </p:nvSpPr>
        <p:spPr>
          <a:xfrm>
            <a:off x="5209479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C4FE66-0D8A-4E5E-979E-3D14FE4ABF65}"/>
              </a:ext>
            </a:extLst>
          </p:cNvPr>
          <p:cNvSpPr txBox="1"/>
          <p:nvPr/>
        </p:nvSpPr>
        <p:spPr>
          <a:xfrm>
            <a:off x="9299651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94CF821-AB1D-4B5C-9F35-5B31237F0621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68779" r="58333" b="14178"/>
          <a:stretch/>
        </p:blipFill>
        <p:spPr bwMode="auto">
          <a:xfrm>
            <a:off x="2329745" y="5865869"/>
            <a:ext cx="618640" cy="8379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6343E16-88A9-4FB5-BB01-499A68FA6192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5" t="68780" r="37222" b="13376"/>
          <a:stretch/>
        </p:blipFill>
        <p:spPr bwMode="auto">
          <a:xfrm>
            <a:off x="6536459" y="5830254"/>
            <a:ext cx="614436" cy="8735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FA7C10A-3CCB-47FC-9683-9569B6C8911C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1" t="68411" r="15388" b="13285"/>
          <a:stretch/>
        </p:blipFill>
        <p:spPr bwMode="auto">
          <a:xfrm>
            <a:off x="10532795" y="5721674"/>
            <a:ext cx="676550" cy="982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9949C5A-FC7B-4282-80AF-C3A67036C73D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5" t="62180" r="49779" b="20407"/>
          <a:stretch/>
        </p:blipFill>
        <p:spPr bwMode="auto">
          <a:xfrm>
            <a:off x="365127" y="1357360"/>
            <a:ext cx="915040" cy="13969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95665B6-5B81-4C20-9B85-C950A058FD9E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9" t="61542" r="28248" b="20997"/>
          <a:stretch/>
        </p:blipFill>
        <p:spPr bwMode="auto">
          <a:xfrm>
            <a:off x="4482222" y="1357360"/>
            <a:ext cx="980085" cy="13552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DCF8715-C202-4C1B-AA35-516D85A88CDC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40" t="62214" r="6786" b="20353"/>
          <a:stretch/>
        </p:blipFill>
        <p:spPr bwMode="auto">
          <a:xfrm>
            <a:off x="8470799" y="1357360"/>
            <a:ext cx="980084" cy="13969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935E6201-5672-44CE-BA10-85BCF4D57B9D}"/>
              </a:ext>
            </a:extLst>
          </p:cNvPr>
          <p:cNvSpPr/>
          <p:nvPr/>
        </p:nvSpPr>
        <p:spPr>
          <a:xfrm>
            <a:off x="4248345" y="2794420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Imagine the words ‘I cant do it’ are written on a wall – now imagine breaking through that wall.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Practise this technique with your child and encourage the use of the ‘Big Voice’ trick.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believe in myself – even when things are hard.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59761607-708A-4715-81E2-71FCC1F0DEF0}"/>
              </a:ext>
            </a:extLst>
          </p:cNvPr>
          <p:cNvSpPr/>
          <p:nvPr/>
        </p:nvSpPr>
        <p:spPr>
          <a:xfrm>
            <a:off x="8210101" y="2985650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Make a list at home of all the positive qualities you each have – add things to each others list too. Keep them, add to them and use them often as a reminder of your strengths. Get everyone involved!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 I will learn more and do more when I feel positive about myself.</a:t>
            </a:r>
          </a:p>
          <a:p>
            <a:pPr algn="ctr"/>
            <a:endParaRPr lang="en-GB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498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27000" y="4660429"/>
            <a:ext cx="11976100" cy="2126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77584" y="512805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08" y="4754059"/>
            <a:ext cx="608224" cy="90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83" y="4758164"/>
            <a:ext cx="608223" cy="89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837" y="4781404"/>
            <a:ext cx="577992" cy="87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199" y="4788830"/>
            <a:ext cx="592427" cy="86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841" y="4709217"/>
            <a:ext cx="618640" cy="9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855" y="4730697"/>
            <a:ext cx="625141" cy="92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762549" y="4905815"/>
            <a:ext cx="901472" cy="600981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770749" y="4909875"/>
            <a:ext cx="893351" cy="60098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0830892" y="4885472"/>
            <a:ext cx="917999" cy="625141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09"/>
            <a:ext cx="3891123" cy="34757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634A1C1-E19A-3E18-49B5-D72192E8645D}"/>
              </a:ext>
              <a:ext uri="{147F2762-F138-4A5C-976F-8EAC2B608ADB}">
                <a16:predDERef xmlns:a16="http://schemas.microsoft.com/office/drawing/2014/main" pred="{0285A6C9-A81E-D878-31FF-D70501B9F28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7636" y="5802358"/>
            <a:ext cx="618640" cy="89887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C1DC1F-E980-8A60-EA1A-C17F72DA63EB}"/>
              </a:ext>
              <a:ext uri="{147F2762-F138-4A5C-976F-8EAC2B608ADB}">
                <a16:predDERef xmlns:a16="http://schemas.microsoft.com/office/drawing/2014/main" pred="{9E554D0C-A61D-18F0-6634-A67D29BF87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19536" y="5814833"/>
            <a:ext cx="623168" cy="8864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03A7C1-FD42-400B-4646-4D480352FA8A}"/>
              </a:ext>
              <a:ext uri="{147F2762-F138-4A5C-976F-8EAC2B608ADB}">
                <a16:predDERef xmlns:a16="http://schemas.microsoft.com/office/drawing/2014/main" pred="{3487A4D0-3CCB-F886-93DC-0BC3129AC3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60841" y="5749480"/>
            <a:ext cx="676550" cy="95175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6307780-998C-40BE-9128-805373546EBF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85A0E8-1644-4929-B900-06771B7D3655}"/>
              </a:ext>
            </a:extLst>
          </p:cNvPr>
          <p:cNvSpPr txBox="1"/>
          <p:nvPr/>
        </p:nvSpPr>
        <p:spPr>
          <a:xfrm>
            <a:off x="1182795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D21F9F-2086-4CBE-92DE-386A3A7130A8}"/>
              </a:ext>
            </a:extLst>
          </p:cNvPr>
          <p:cNvSpPr txBox="1"/>
          <p:nvPr/>
        </p:nvSpPr>
        <p:spPr>
          <a:xfrm>
            <a:off x="5209479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C4FE66-0D8A-4E5E-979E-3D14FE4ABF65}"/>
              </a:ext>
            </a:extLst>
          </p:cNvPr>
          <p:cNvSpPr txBox="1"/>
          <p:nvPr/>
        </p:nvSpPr>
        <p:spPr>
          <a:xfrm>
            <a:off x="9299651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94CF821-AB1D-4B5C-9F35-5B31237F0621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68779" r="58333" b="14178"/>
          <a:stretch/>
        </p:blipFill>
        <p:spPr bwMode="auto">
          <a:xfrm>
            <a:off x="1828783" y="5863258"/>
            <a:ext cx="618640" cy="8379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6343E16-88A9-4FB5-BB01-499A68FA6192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5" t="68780" r="37222" b="13376"/>
          <a:stretch/>
        </p:blipFill>
        <p:spPr bwMode="auto">
          <a:xfrm>
            <a:off x="5979194" y="5827643"/>
            <a:ext cx="614436" cy="8735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FA7C10A-3CCB-47FC-9683-9569B6C8911C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1" t="68411" r="15388" b="13285"/>
          <a:stretch/>
        </p:blipFill>
        <p:spPr bwMode="auto">
          <a:xfrm>
            <a:off x="9938425" y="5719063"/>
            <a:ext cx="676550" cy="982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9949C5A-FC7B-4282-80AF-C3A67036C73D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5" t="62180" r="49779" b="20407"/>
          <a:stretch/>
        </p:blipFill>
        <p:spPr bwMode="auto">
          <a:xfrm>
            <a:off x="2934903" y="5841172"/>
            <a:ext cx="600982" cy="8600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95665B6-5B81-4C20-9B85-C950A058FD9E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9" t="61542" r="28248" b="20997"/>
          <a:stretch/>
        </p:blipFill>
        <p:spPr bwMode="auto">
          <a:xfrm>
            <a:off x="6993913" y="5789032"/>
            <a:ext cx="600983" cy="9122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DCF8715-C202-4C1B-AA35-516D85A88CDC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40" t="62214" r="6786" b="20353"/>
          <a:stretch/>
        </p:blipFill>
        <p:spPr bwMode="auto">
          <a:xfrm>
            <a:off x="11030085" y="5685529"/>
            <a:ext cx="600982" cy="10157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2429DF6-AD94-4A33-81D4-0890D3330507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9" t="78828" r="59923" b="3238"/>
          <a:stretch/>
        </p:blipFill>
        <p:spPr bwMode="auto">
          <a:xfrm>
            <a:off x="422157" y="1265195"/>
            <a:ext cx="877058" cy="13675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9CA7A5E-FB04-40CB-BF54-3395D537F85D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95" t="78595" r="38585" b="3142"/>
          <a:stretch/>
        </p:blipFill>
        <p:spPr bwMode="auto">
          <a:xfrm>
            <a:off x="4505291" y="1265195"/>
            <a:ext cx="877058" cy="13665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50840C8-E367-449E-AD7E-EBF0209C1CD7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82" t="78664" r="17283" b="3053"/>
          <a:stretch/>
        </p:blipFill>
        <p:spPr bwMode="auto">
          <a:xfrm>
            <a:off x="8413687" y="1265195"/>
            <a:ext cx="901165" cy="14008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03A60173-8F0A-4768-BCA6-91BC51547D7F}"/>
              </a:ext>
            </a:extLst>
          </p:cNvPr>
          <p:cNvSpPr/>
          <p:nvPr/>
        </p:nvSpPr>
        <p:spPr>
          <a:xfrm>
            <a:off x="1182795" y="1163842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Super Stretch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can widen my comfort zone and experience new things</a:t>
            </a: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CA942A-00FC-4A3E-A37D-4CA1CE6A46F0}"/>
              </a:ext>
            </a:extLst>
          </p:cNvPr>
          <p:cNvSpPr/>
          <p:nvPr/>
        </p:nvSpPr>
        <p:spPr>
          <a:xfrm>
            <a:off x="127000" y="2855845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Notice and praise your child when they are stretching their comfort zones – trying new things and taking on new challenges.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(Tricks in recap section will help too)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use my confidence building tricks to help expand my experiences. </a:t>
            </a: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93405FF3-2162-4A33-A098-8F46549390B6}"/>
              </a:ext>
            </a:extLst>
          </p:cNvPr>
          <p:cNvSpPr/>
          <p:nvPr/>
        </p:nvSpPr>
        <p:spPr>
          <a:xfrm>
            <a:off x="5217166" y="1125742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Calm Thumb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Use an anchor to help find a calmer state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67BF362D-2ADA-4318-9106-FD5AA6E87C9C}"/>
              </a:ext>
            </a:extLst>
          </p:cNvPr>
          <p:cNvSpPr/>
          <p:nvPr/>
        </p:nvSpPr>
        <p:spPr>
          <a:xfrm>
            <a:off x="4175837" y="2792502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An anchor is an effective way to positively train our body to quickly relax.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Practice together - close your eyes, rub your thumb gently and say the word; “r…e…l….a….x” slowly to yourself. Breathe in and out through your nose, rubbing your thumb all the time.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control my physical responses to challenging situations. 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C022FE00-75C7-42BE-BECE-CB78B7B611EB}"/>
              </a:ext>
            </a:extLst>
          </p:cNvPr>
          <p:cNvSpPr/>
          <p:nvPr/>
        </p:nvSpPr>
        <p:spPr>
          <a:xfrm>
            <a:off x="9145609" y="1074942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Marvellous Me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Constructive feedback helps me grow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F3B5E085-0C74-4FE1-B8B0-268BA16784A9}"/>
              </a:ext>
            </a:extLst>
          </p:cNvPr>
          <p:cNvSpPr/>
          <p:nvPr/>
        </p:nvSpPr>
        <p:spPr>
          <a:xfrm>
            <a:off x="8108521" y="2705380"/>
            <a:ext cx="4155301" cy="16089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 It is important to use praise in a balanced and effective way.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When praising your child think how it will motivate or develop them.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Be sure to offer constructive suggestions for improvement alongside your praise.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Learning to accept feedback will increase my confidence and help me develop new skills.</a:t>
            </a:r>
          </a:p>
        </p:txBody>
      </p:sp>
    </p:spTree>
    <p:extLst>
      <p:ext uri="{BB962C8B-B14F-4D97-AF65-F5344CB8AC3E}">
        <p14:creationId xmlns:p14="http://schemas.microsoft.com/office/powerpoint/2010/main" val="2970922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1F3332-D8B9-49EE-AD7A-DC71382AA284}"/>
              </a:ext>
            </a:extLst>
          </p:cNvPr>
          <p:cNvSpPr/>
          <p:nvPr/>
        </p:nvSpPr>
        <p:spPr>
          <a:xfrm>
            <a:off x="139700" y="4660429"/>
            <a:ext cx="11976100" cy="2126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F9C9A1-815D-47F8-A21D-AED086809960}"/>
              </a:ext>
            </a:extLst>
          </p:cNvPr>
          <p:cNvSpPr txBox="1"/>
          <p:nvPr/>
        </p:nvSpPr>
        <p:spPr>
          <a:xfrm>
            <a:off x="277584" y="5128055"/>
            <a:ext cx="317573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RECAP</a:t>
            </a:r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AB76E325-744B-4E9D-B182-B086649BD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75" y="4747531"/>
            <a:ext cx="608224" cy="90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368ADBE-6F85-4C1A-8A7D-1CB21C81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83" y="4747531"/>
            <a:ext cx="608223" cy="89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BDBAC044-C021-4A95-B492-B3E2EFB1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820" y="4747531"/>
            <a:ext cx="577992" cy="87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DC6C594F-CD56-4538-9233-4C684486D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199" y="4747531"/>
            <a:ext cx="592427" cy="86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id="{5798170D-41E8-4FB0-BF3A-EE2D72700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407" y="4747531"/>
            <a:ext cx="618640" cy="9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>
            <a:extLst>
              <a:ext uri="{FF2B5EF4-FFF2-40B4-BE49-F238E27FC236}">
                <a16:creationId xmlns:a16="http://schemas.microsoft.com/office/drawing/2014/main" id="{C00052F9-B794-406C-81B1-39B763081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0646" y="4747531"/>
            <a:ext cx="625141" cy="92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D0B2AE-7D03-4A1D-8A0B-0AE56531FDE4}"/>
              </a:ext>
              <a:ext uri="{147F2762-F138-4A5C-976F-8EAC2B608ADB}">
                <a16:predDERef xmlns:a16="http://schemas.microsoft.com/office/drawing/2014/main" pred="{5AC819A7-32FF-4CCD-9C84-93276F2CD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394127" y="4897777"/>
            <a:ext cx="901472" cy="600981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C390E304-BD87-4F1E-8074-D271FEB70524}"/>
              </a:ext>
            </a:extLst>
          </p:cNvPr>
          <p:cNvSpPr/>
          <p:nvPr/>
        </p:nvSpPr>
        <p:spPr>
          <a:xfrm>
            <a:off x="127000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64D6FDA-CFBB-426B-9951-5ED0360F9B22}"/>
              </a:ext>
              <a:ext uri="{147F2762-F138-4A5C-976F-8EAC2B608ADB}">
                <a16:predDERef xmlns:a16="http://schemas.microsoft.com/office/drawing/2014/main" pred="{BEEB85AC-1EF4-432E-9D44-057591EF6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580828" y="4893716"/>
            <a:ext cx="893351" cy="60098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5029100-5F0D-490B-B84E-213453E00C18}"/>
              </a:ext>
              <a:ext uri="{147F2762-F138-4A5C-976F-8EAC2B608ADB}">
                <a16:predDERef xmlns:a16="http://schemas.microsoft.com/office/drawing/2014/main" pred="{090198D4-6298-453F-8781-1AA5564C79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10701125" y="4893960"/>
            <a:ext cx="917999" cy="625141"/>
          </a:xfrm>
          <a:prstGeom prst="rect">
            <a:avLst/>
          </a:prstGeom>
        </p:spPr>
      </p:pic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04AB274-A478-4957-ABA9-94C0026E112B}"/>
              </a:ext>
            </a:extLst>
          </p:cNvPr>
          <p:cNvSpPr/>
          <p:nvPr/>
        </p:nvSpPr>
        <p:spPr>
          <a:xfrm>
            <a:off x="4175838" y="1105910"/>
            <a:ext cx="3891123" cy="346609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52AC51D1-2896-4137-BCB4-EBF4A2AB7A13}"/>
              </a:ext>
            </a:extLst>
          </p:cNvPr>
          <p:cNvSpPr/>
          <p:nvPr/>
        </p:nvSpPr>
        <p:spPr>
          <a:xfrm>
            <a:off x="8211977" y="1105909"/>
            <a:ext cx="3891123" cy="34757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634A1C1-E19A-3E18-49B5-D72192E8645D}"/>
              </a:ext>
              <a:ext uri="{147F2762-F138-4A5C-976F-8EAC2B608ADB}">
                <a16:predDERef xmlns:a16="http://schemas.microsoft.com/office/drawing/2014/main" pred="{0285A6C9-A81E-D878-31FF-D70501B9F28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5616" y="5804419"/>
            <a:ext cx="618640" cy="89887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6C1DC1F-E980-8A60-EA1A-C17F72DA63EB}"/>
              </a:ext>
              <a:ext uri="{147F2762-F138-4A5C-976F-8EAC2B608ADB}">
                <a16:predDERef xmlns:a16="http://schemas.microsoft.com/office/drawing/2014/main" pred="{9E554D0C-A61D-18F0-6634-A67D29BF87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96936" y="5816894"/>
            <a:ext cx="623168" cy="88640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03A7C1-FD42-400B-4646-4D480352FA8A}"/>
              </a:ext>
              <a:ext uri="{147F2762-F138-4A5C-976F-8EAC2B608ADB}">
                <a16:predDERef xmlns:a16="http://schemas.microsoft.com/office/drawing/2014/main" pred="{3487A4D0-3CCB-F886-93DC-0BC3129AC3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82625" y="5827658"/>
            <a:ext cx="622443" cy="87563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6307780-998C-40BE-9128-805373546EBF}"/>
              </a:ext>
            </a:extLst>
          </p:cNvPr>
          <p:cNvSpPr txBox="1"/>
          <p:nvPr/>
        </p:nvSpPr>
        <p:spPr>
          <a:xfrm>
            <a:off x="-12700" y="5433"/>
            <a:ext cx="1054099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HfW precursive" panose="00000500000000000000" pitchFamily="2" charset="0"/>
              </a:rPr>
              <a:t>YEAR 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085A0E8-1644-4929-B900-06771B7D3655}"/>
              </a:ext>
            </a:extLst>
          </p:cNvPr>
          <p:cNvSpPr txBox="1"/>
          <p:nvPr/>
        </p:nvSpPr>
        <p:spPr>
          <a:xfrm>
            <a:off x="1182795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Autumn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D21F9F-2086-4CBE-92DE-386A3A7130A8}"/>
              </a:ext>
            </a:extLst>
          </p:cNvPr>
          <p:cNvSpPr txBox="1"/>
          <p:nvPr/>
        </p:nvSpPr>
        <p:spPr>
          <a:xfrm>
            <a:off x="5209479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Spring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0C4FE66-0D8A-4E5E-979E-3D14FE4ABF65}"/>
              </a:ext>
            </a:extLst>
          </p:cNvPr>
          <p:cNvSpPr txBox="1"/>
          <p:nvPr/>
        </p:nvSpPr>
        <p:spPr>
          <a:xfrm>
            <a:off x="9299651" y="317868"/>
            <a:ext cx="1773042" cy="7386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sz="1400" b="1" dirty="0">
              <a:latin typeface="HfW precursive" panose="00000500000000000000" pitchFamily="2" charset="0"/>
            </a:endParaRPr>
          </a:p>
          <a:p>
            <a:pPr algn="ctr"/>
            <a:r>
              <a:rPr lang="en-GB" sz="1400" b="1" dirty="0">
                <a:latin typeface="HfW precursive" panose="00000500000000000000" pitchFamily="2" charset="0"/>
              </a:rPr>
              <a:t>Summer</a:t>
            </a:r>
          </a:p>
          <a:p>
            <a:pPr algn="ctr"/>
            <a:endParaRPr lang="en-US" sz="1400" b="1" dirty="0">
              <a:latin typeface="HfW precursive" panose="00000500000000000000" pitchFamily="2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94CF821-AB1D-4B5C-9F35-5B31237F0621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68779" r="58333" b="14178"/>
          <a:stretch/>
        </p:blipFill>
        <p:spPr bwMode="auto">
          <a:xfrm>
            <a:off x="1384151" y="5865319"/>
            <a:ext cx="618640" cy="8379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6343E16-88A9-4FB5-BB01-499A68FA6192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5" t="68780" r="37222" b="13376"/>
          <a:stretch/>
        </p:blipFill>
        <p:spPr bwMode="auto">
          <a:xfrm>
            <a:off x="5516739" y="5859238"/>
            <a:ext cx="539425" cy="8440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FA7C10A-3CCB-47FC-9683-9569B6C8911C}"/>
              </a:ext>
            </a:extLst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1" t="68411" r="15388" b="13285"/>
          <a:stretch/>
        </p:blipFill>
        <p:spPr bwMode="auto">
          <a:xfrm>
            <a:off x="9781063" y="5827658"/>
            <a:ext cx="566944" cy="8756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9949C5A-FC7B-4282-80AF-C3A67036C73D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5" t="62180" r="49779" b="20407"/>
          <a:stretch/>
        </p:blipFill>
        <p:spPr bwMode="auto">
          <a:xfrm>
            <a:off x="2185696" y="5843233"/>
            <a:ext cx="600982" cy="8600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95665B6-5B81-4C20-9B85-C950A058FD9E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9" t="61542" r="28248" b="20997"/>
          <a:stretch/>
        </p:blipFill>
        <p:spPr bwMode="auto">
          <a:xfrm>
            <a:off x="6332159" y="5859238"/>
            <a:ext cx="563426" cy="8440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DCF8715-C202-4C1B-AA35-516D85A88CDC}"/>
              </a:ext>
            </a:extLst>
          </p:cNvPr>
          <p:cNvPicPr/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40" t="62214" r="6786" b="20353"/>
          <a:stretch/>
        </p:blipFill>
        <p:spPr bwMode="auto">
          <a:xfrm>
            <a:off x="10624001" y="5827658"/>
            <a:ext cx="566944" cy="8756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2429DF6-AD94-4A33-81D4-0890D3330507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9" t="78828" r="59923" b="3238"/>
          <a:stretch/>
        </p:blipFill>
        <p:spPr bwMode="auto">
          <a:xfrm>
            <a:off x="2969583" y="5827659"/>
            <a:ext cx="603513" cy="8756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9CA7A5E-FB04-40CB-BF54-3395D537F85D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95" t="78595" r="38585" b="3142"/>
          <a:stretch/>
        </p:blipFill>
        <p:spPr bwMode="auto">
          <a:xfrm>
            <a:off x="7088956" y="5895804"/>
            <a:ext cx="563426" cy="8074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50840C8-E367-449E-AD7E-EBF0209C1CD7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82" t="78664" r="17283" b="3053"/>
          <a:stretch/>
        </p:blipFill>
        <p:spPr bwMode="auto">
          <a:xfrm>
            <a:off x="11356545" y="5814831"/>
            <a:ext cx="566943" cy="8884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7E73DDF-D16F-4279-B4E1-48121B809B28}"/>
              </a:ext>
            </a:extLst>
          </p:cNvPr>
          <p:cNvPicPr/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0" t="72829" r="49899" b="9416"/>
          <a:stretch/>
        </p:blipFill>
        <p:spPr bwMode="auto">
          <a:xfrm>
            <a:off x="445226" y="1276921"/>
            <a:ext cx="838200" cy="13011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0416402-0F83-451F-B538-1C5F783FEDF2}"/>
              </a:ext>
            </a:extLst>
          </p:cNvPr>
          <p:cNvPicPr/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08" t="73342" r="28180" b="8721"/>
          <a:stretch/>
        </p:blipFill>
        <p:spPr bwMode="auto">
          <a:xfrm>
            <a:off x="4453671" y="1276921"/>
            <a:ext cx="818515" cy="1252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A5130B1-2D17-43FB-879B-C3795F8C1853}"/>
              </a:ext>
            </a:extLst>
          </p:cNvPr>
          <p:cNvPicPr/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62" t="73331" r="7288" b="8930"/>
          <a:stretch/>
        </p:blipFill>
        <p:spPr bwMode="auto">
          <a:xfrm>
            <a:off x="8547315" y="1252123"/>
            <a:ext cx="816045" cy="12645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E08E5752-8AEE-4D2F-9763-51A5EF86A2BB}"/>
              </a:ext>
            </a:extLst>
          </p:cNvPr>
          <p:cNvSpPr/>
          <p:nvPr/>
        </p:nvSpPr>
        <p:spPr>
          <a:xfrm>
            <a:off x="1182795" y="943699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Different Sum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If I change my methods,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get different results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ABC1EBC1-BA2E-43C8-A417-A7C835E67AAD}"/>
              </a:ext>
            </a:extLst>
          </p:cNvPr>
          <p:cNvSpPr/>
          <p:nvPr/>
        </p:nvSpPr>
        <p:spPr>
          <a:xfrm>
            <a:off x="205857" y="2827118"/>
            <a:ext cx="389112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In order for a different outcome to occur we need to do something different – create a new sum1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Encourage your child to think of new ways to do things - help them to see how different approaches = different results.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achieve more by finding new ways to do things.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9D53A38B-EF84-4DC0-B5F5-DC7509BD387B}"/>
              </a:ext>
            </a:extLst>
          </p:cNvPr>
          <p:cNvSpPr/>
          <p:nvPr/>
        </p:nvSpPr>
        <p:spPr>
          <a:xfrm>
            <a:off x="5162203" y="956399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1 2 3 Magic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Take steps to relax, think and find a solution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BA995390-615B-4086-A742-C58392C6D176}"/>
              </a:ext>
            </a:extLst>
          </p:cNvPr>
          <p:cNvSpPr/>
          <p:nvPr/>
        </p:nvSpPr>
        <p:spPr>
          <a:xfrm>
            <a:off x="4114225" y="2777060"/>
            <a:ext cx="4059654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Place your finger on your forehead- move your finger away a bit at a time until your mind starts to feel relax.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With a clear mind now use your tricks to help problem solve. Look at the problem in a new way and ask for help if needed.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I can use my tricks in a logical way to help influence the outcomes of my challenges.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739DBFC4-1665-4ADB-9757-CF0200C7A926}"/>
              </a:ext>
            </a:extLst>
          </p:cNvPr>
          <p:cNvSpPr/>
          <p:nvPr/>
        </p:nvSpPr>
        <p:spPr>
          <a:xfrm>
            <a:off x="9100354" y="993566"/>
            <a:ext cx="3015446" cy="1574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HfW precursive" panose="00000500000000000000" pitchFamily="2" charset="0"/>
              </a:rPr>
              <a:t>Great Goals</a:t>
            </a:r>
          </a:p>
          <a:p>
            <a:pPr algn="ctr"/>
            <a:endParaRPr lang="en-GB" sz="16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HfW precursive" panose="00000500000000000000" pitchFamily="2" charset="0"/>
              </a:rPr>
              <a:t>I will succeed!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EFFB06E8-7053-443D-8CD8-EEC6E0EA18F5}"/>
              </a:ext>
            </a:extLst>
          </p:cNvPr>
          <p:cNvSpPr/>
          <p:nvPr/>
        </p:nvSpPr>
        <p:spPr>
          <a:xfrm>
            <a:off x="8105466" y="2798485"/>
            <a:ext cx="4125039" cy="16373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Encourage your child to set themselves goals -break down these goals to 3 achievable steps.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HfW precursive" panose="00000500000000000000" pitchFamily="2" charset="0"/>
              </a:rPr>
              <a:t>Work with your child to visualise success – how will they accomplish each step – picture doing this over and over in your mind. Celebrate when each step is achieved. </a:t>
            </a:r>
          </a:p>
          <a:p>
            <a:pPr algn="ctr"/>
            <a:endParaRPr lang="en-GB" sz="12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HfW precursive" panose="00000500000000000000" pitchFamily="2" charset="0"/>
              </a:rPr>
              <a:t>The more you imagine reaching your goals the easier they become.</a:t>
            </a:r>
          </a:p>
        </p:txBody>
      </p:sp>
    </p:spTree>
    <p:extLst>
      <p:ext uri="{BB962C8B-B14F-4D97-AF65-F5344CB8AC3E}">
        <p14:creationId xmlns:p14="http://schemas.microsoft.com/office/powerpoint/2010/main" val="2989167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1324269FA2E947A6E5A73E38BD8000" ma:contentTypeVersion="18" ma:contentTypeDescription="Create a new document." ma:contentTypeScope="" ma:versionID="988b7dfb6735cda56e329d2bb4ba22cb">
  <xsd:schema xmlns:xsd="http://www.w3.org/2001/XMLSchema" xmlns:xs="http://www.w3.org/2001/XMLSchema" xmlns:p="http://schemas.microsoft.com/office/2006/metadata/properties" xmlns:ns3="fe741d4f-f427-4dbd-b207-169fdf5ed235" xmlns:ns4="459aa83c-8886-4481-a0c1-7dad4501b4aa" targetNamespace="http://schemas.microsoft.com/office/2006/metadata/properties" ma:root="true" ma:fieldsID="10adcaeeaf80e56494088c4ec531edc6" ns3:_="" ns4:_="">
    <xsd:import namespace="fe741d4f-f427-4dbd-b207-169fdf5ed235"/>
    <xsd:import namespace="459aa83c-8886-4481-a0c1-7dad4501b4a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Location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41d4f-f427-4dbd-b207-169fdf5ed23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9aa83c-8886-4481-a0c1-7dad4501b4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59aa83c-8886-4481-a0c1-7dad4501b4aa" xsi:nil="true"/>
  </documentManagement>
</p:properties>
</file>

<file path=customXml/itemProps1.xml><?xml version="1.0" encoding="utf-8"?>
<ds:datastoreItem xmlns:ds="http://schemas.openxmlformats.org/officeDocument/2006/customXml" ds:itemID="{06588B48-8FC9-4B35-AE45-CCF51C8969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741d4f-f427-4dbd-b207-169fdf5ed235"/>
    <ds:schemaRef ds:uri="459aa83c-8886-4481-a0c1-7dad4501b4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2ABC81-A6A5-46EF-B150-185688C8C8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D6E477-CEB0-4242-9E20-B60E67AA4010}">
  <ds:schemaRefs>
    <ds:schemaRef ds:uri="fe741d4f-f427-4dbd-b207-169fdf5ed235"/>
    <ds:schemaRef ds:uri="459aa83c-8886-4481-a0c1-7dad4501b4aa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996</TotalTime>
  <Words>1683</Words>
  <Application>Microsoft Office PowerPoint</Application>
  <PresentationFormat>Widescreen</PresentationFormat>
  <Paragraphs>263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HfW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Tout</dc:creator>
  <cp:lastModifiedBy>Duncan Spratt</cp:lastModifiedBy>
  <cp:revision>68</cp:revision>
  <dcterms:created xsi:type="dcterms:W3CDTF">2024-02-29T14:09:51Z</dcterms:created>
  <dcterms:modified xsi:type="dcterms:W3CDTF">2025-02-12T22:33:09Z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0x010100B01324269FA2E947A6E5A73E38BD8000</vt:lpwstr>
  </property>
</Properties>
</file>